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shmiamit3015@gmail.com" userId="f6538f153e181808" providerId="LiveId" clId="{D873F350-4921-41E2-AC51-B182B680351D}"/>
    <pc:docChg chg="modSld">
      <pc:chgData name="rashmiamit3015@gmail.com" userId="f6538f153e181808" providerId="LiveId" clId="{D873F350-4921-41E2-AC51-B182B680351D}" dt="2021-08-27T08:05:21.884" v="3" actId="1038"/>
      <pc:docMkLst>
        <pc:docMk/>
      </pc:docMkLst>
      <pc:sldChg chg="modSp">
        <pc:chgData name="rashmiamit3015@gmail.com" userId="f6538f153e181808" providerId="LiveId" clId="{D873F350-4921-41E2-AC51-B182B680351D}" dt="2021-08-27T08:05:21.884" v="3" actId="1038"/>
        <pc:sldMkLst>
          <pc:docMk/>
          <pc:sldMk cId="1022688189" sldId="256"/>
        </pc:sldMkLst>
        <pc:picChg chg="mod">
          <ac:chgData name="rashmiamit3015@gmail.com" userId="f6538f153e181808" providerId="LiveId" clId="{D873F350-4921-41E2-AC51-B182B680351D}" dt="2021-08-27T08:05:21.884" v="3" actId="1038"/>
          <ac:picMkLst>
            <pc:docMk/>
            <pc:sldMk cId="1022688189" sldId="256"/>
            <ac:picMk id="4098" creationId="{0CEF0320-9F68-497D-8DEB-C65FE35DBA7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B6FE7-EC99-4E01-9E65-90A2BF9BCB33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7E4C0-4A46-4E7C-9D4F-D005709D25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8341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27E4C0-4A46-4E7C-9D4F-D005709D25A6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383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23F4-5C78-46E6-A50E-24C44BCEA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1475D-725B-4E28-8865-5D2310619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166DD-A623-4E64-92B5-EF7FC172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96837-66F8-4489-BAAD-97DC3DA8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9F671-AA37-4DD5-B572-C2663C1A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338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6D11E-6092-4F29-962C-0467B3672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EE492E-66A0-4E6C-A957-E537A3485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B17DF-90B8-4F3E-8A7C-6A1E639A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F3D37-A383-477A-9A8F-DF34629AC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D0B29-C66A-4C49-82B5-1BEBA0CC1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384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FE46E6-39D9-49AC-AFAA-FD2FEB44D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D7748-10A2-490F-8E41-FACA38188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33EAE-74CB-458E-B6E6-B0410888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8F8EA-C86E-4030-9861-B82F6DED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CAB36-A6BD-4416-8403-4DF3DDB0C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385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319EE-5B0F-4EB2-B7BD-3211BE7BA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6CD56-A9EA-4886-B545-F9B816A4B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A243D-6870-4366-BF30-ABED3FA13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F4AA7-1057-457F-9A12-48976D20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D16D3-01EF-4490-AD2B-7ADD54731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500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CB950-A893-4FF3-BEBC-7EA9CDD44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4D17C-63B2-495C-B046-C64C70CBD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9968F-FC3E-4D78-B06A-ACE88E81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FBAA5-8635-4BB0-8443-6E7CDA7C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4F0AB-937B-46C7-B9FF-9B0309A7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31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C6F2-3219-4E3D-989C-4DABEB9B3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8B4B9-D062-4FE3-A12B-504EAC2A7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A4BA5-5C41-4E8A-B793-5A4B1DC83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BB2B2-6745-475B-9786-B995FE65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D56AB-7A2D-4448-8EB9-EA4E7882F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F7004-42F1-444F-8985-6C646808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466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8131-E5DF-4139-B475-784D50C21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76C10-5FF5-4471-A78B-58621545A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7239B-040A-4886-91E1-E54A4CAF0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5E47BC-03AC-4F0F-8D81-25817861CB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03447-8E44-4638-A027-FBD746425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CC36A7-F144-4CA1-BB1D-FA233EEF5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A035B9-F047-41D3-8379-C6F73BCE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E6E6A1-2FA1-4C61-814C-DFC7C6F7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31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DDC36-DCFD-418D-B447-1D3713A2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653ABE-8133-42D2-BACC-D0A047F8E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9D9D22-AC81-42F5-BE85-951F3145D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8B633-E214-447D-99BC-8BF0186B3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782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F6E7AA-B668-42FC-A1F9-9F63D6E31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388805-13DD-40C4-BFCB-18C69DC6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ECF02-BA43-406A-B574-EAEA2390B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664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AF1F-CB94-4ED0-8633-6F06E6194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BBD0-1398-4850-AD70-C9EBB3278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ED0B6-601F-41D6-8917-A4BA7E305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610C8-8590-4637-9B5F-EFB6B530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2F2D5-CE57-433D-8CA5-1AFAE0E7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FD24B-A38B-4F15-A30D-A758E0E7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261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C4031-24A0-498F-933B-2A5461C0D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F7A8D5-2F5F-4C7B-8C11-42BACD6A0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287EE-79CB-4DE4-BC58-D65BA3587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CC1A94-08FC-45CF-916E-0ADDBF744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39E55-0966-483A-93E8-C3F0D420B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9A098-CAC9-4FC7-84E1-9234C024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584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14C8C4-2AB5-4DC1-9F42-A0784405A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6C1E2-C2EC-4291-8CFC-24B7A6FD4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D6F82-F643-4D82-9B2A-8DF2531465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08AC9-7D58-4E92-AE1A-4D1A200BDDF2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6F54F-A1F1-4312-87A3-C8FDA2B6E5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17457-38B2-44ED-92A2-6A8112495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72F4F-3E48-4776-8799-9B6DA6C75A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48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ffect Of COVID-19 On Retail Industry In India Business Model And Consumer  Behaviour – Blogs | Bridgegap Consultants">
            <a:extLst>
              <a:ext uri="{FF2B5EF4-FFF2-40B4-BE49-F238E27FC236}">
                <a16:creationId xmlns:a16="http://schemas.microsoft.com/office/drawing/2014/main" id="{0CEF0320-9F68-497D-8DEB-C65FE35DB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148" y="-253218"/>
            <a:ext cx="12526108" cy="719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640070-D658-4760-8608-34C2B0C34D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b="1" dirty="0">
                <a:solidFill>
                  <a:srgbClr val="FF0000"/>
                </a:solidFill>
                <a:latin typeface="Algerian" panose="04020705040A02060702" pitchFamily="82" charset="0"/>
              </a:rPr>
              <a:t>उपभोगता की  बचत</a:t>
            </a:r>
            <a:br>
              <a:rPr lang="hi-IN" b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IN" b="1" dirty="0">
                <a:solidFill>
                  <a:srgbClr val="FF0000"/>
                </a:solidFill>
                <a:latin typeface="Algerian" panose="04020705040A02060702" pitchFamily="82" charset="0"/>
              </a:rPr>
              <a:t>CONSUMER`S  SURPLUS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562183-7BA5-44E2-8D09-01AE26DF0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092" y="5735636"/>
            <a:ext cx="2924906" cy="1122363"/>
          </a:xfrm>
        </p:spPr>
        <p:txBody>
          <a:bodyPr>
            <a:normAutofit fontScale="70000" lnSpcReduction="20000"/>
          </a:bodyPr>
          <a:lstStyle/>
          <a:p>
            <a:r>
              <a:rPr lang="en-IN" dirty="0">
                <a:solidFill>
                  <a:srgbClr val="FF0000"/>
                </a:solidFill>
                <a:latin typeface="Algerian" panose="04020705040A02060702" pitchFamily="82" charset="0"/>
              </a:rPr>
              <a:t>PRESENTED BY </a:t>
            </a:r>
          </a:p>
          <a:p>
            <a:r>
              <a:rPr lang="en-IN" dirty="0">
                <a:solidFill>
                  <a:srgbClr val="FF0000"/>
                </a:solidFill>
                <a:latin typeface="Algerian" panose="04020705040A02060702" pitchFamily="82" charset="0"/>
              </a:rPr>
              <a:t>DR.RASHMI PANDEY</a:t>
            </a:r>
          </a:p>
          <a:p>
            <a:r>
              <a:rPr lang="en-IN" dirty="0">
                <a:solidFill>
                  <a:srgbClr val="FF0000"/>
                </a:solidFill>
                <a:latin typeface="Algerian" panose="04020705040A02060702" pitchFamily="82" charset="0"/>
              </a:rPr>
              <a:t>ASST.PROFESSOR ECONOMICS</a:t>
            </a:r>
          </a:p>
        </p:txBody>
      </p:sp>
    </p:spTree>
    <p:extLst>
      <p:ext uri="{BB962C8B-B14F-4D97-AF65-F5344CB8AC3E}">
        <p14:creationId xmlns:p14="http://schemas.microsoft.com/office/powerpoint/2010/main" val="102268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Natural resource animated ppt">
            <a:extLst>
              <a:ext uri="{FF2B5EF4-FFF2-40B4-BE49-F238E27FC236}">
                <a16:creationId xmlns:a16="http://schemas.microsoft.com/office/drawing/2014/main" id="{8599C6B1-5DAB-4564-B610-5D7DF2270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1" y="533400"/>
            <a:ext cx="9029700" cy="55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26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6B211F-0D93-4CB4-A5B2-9B1D88481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220935" cy="1140863"/>
          </a:xfrm>
        </p:spPr>
        <p:txBody>
          <a:bodyPr>
            <a:normAutofit/>
          </a:bodyPr>
          <a:lstStyle/>
          <a:p>
            <a:pPr algn="ctr"/>
            <a:r>
              <a:rPr lang="hi-IN" sz="6000" b="1" dirty="0">
                <a:solidFill>
                  <a:srgbClr val="FF0000"/>
                </a:solidFill>
              </a:rPr>
              <a:t>अर्थ एवं परिभाषा</a:t>
            </a:r>
            <a:endParaRPr lang="en-IN" sz="60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460BFB-A3F3-4054-8041-ACED3C40F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08" y="1598063"/>
            <a:ext cx="7637583" cy="473026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hi-IN" sz="3800" b="1" dirty="0"/>
              <a:t>उपभोगता किसी वस्तु या सेवा के उपभोग से वंचित रहने की अपेक्षा उस सेवा के लिए  जो मूल्य दे सकता है और जो मूल्य वास्तव  मे वह देता है , उन  दोनों  का अंतर ही `उपभोगता की बचत` हैं I</a:t>
            </a:r>
          </a:p>
          <a:p>
            <a:pPr>
              <a:lnSpc>
                <a:spcPct val="170000"/>
              </a:lnSpc>
            </a:pPr>
            <a:r>
              <a:rPr lang="hi-IN" sz="3800" b="1" dirty="0"/>
              <a:t>सिद्धांत की कल्पना सर्व प्रथम- 1844 मे आर.जे  ड्युपित ने किया</a:t>
            </a:r>
          </a:p>
          <a:p>
            <a:pPr>
              <a:lnSpc>
                <a:spcPct val="170000"/>
              </a:lnSpc>
            </a:pPr>
            <a:r>
              <a:rPr lang="hi-IN" sz="3800" b="1" dirty="0"/>
              <a:t>  1890 मे मार्शल ने प्रिंसिपल्स ऑफ़ इकोनॉमिक्स मे इसकी वैज्ञानिक व्याख्या की I</a:t>
            </a:r>
          </a:p>
          <a:p>
            <a:pPr>
              <a:lnSpc>
                <a:spcPct val="170000"/>
              </a:lnSpc>
            </a:pPr>
            <a:r>
              <a:rPr lang="hi-IN" sz="3800" b="1" dirty="0"/>
              <a:t>मार्शल के बाद प्रो. हिक्स इस विचार धारा को तटस्था वक्र  की सहायता से प्रस्तुत किया I</a:t>
            </a:r>
          </a:p>
          <a:p>
            <a:endParaRPr lang="en-IN" dirty="0"/>
          </a:p>
        </p:txBody>
      </p:sp>
      <p:pic>
        <p:nvPicPr>
          <p:cNvPr id="5124" name="Picture 4" descr="Consumer confidence dips to all-time low in July 2020 amid Corona crisis,  reveals RBI - The Financial Express">
            <a:extLst>
              <a:ext uri="{FF2B5EF4-FFF2-40B4-BE49-F238E27FC236}">
                <a16:creationId xmlns:a16="http://schemas.microsoft.com/office/drawing/2014/main" id="{428B17CA-5CBF-4045-B41F-A7A392610E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09" y="1670538"/>
            <a:ext cx="3710354" cy="473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77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AA726-1C17-4022-A7F7-AEAC9887E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>
            <a:normAutofit fontScale="90000"/>
          </a:bodyPr>
          <a:lstStyle/>
          <a:p>
            <a:pPr algn="ctr"/>
            <a:r>
              <a:rPr lang="hi-IN" sz="6600" b="1" dirty="0">
                <a:solidFill>
                  <a:srgbClr val="FF0000"/>
                </a:solidFill>
              </a:rPr>
              <a:t>परिभाषा</a:t>
            </a:r>
            <a:endParaRPr lang="en-IN" sz="6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5150E-4B3D-45F8-892E-1D0FBAF0C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7"/>
            <a:ext cx="10515600" cy="400929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60000"/>
              </a:lnSpc>
            </a:pPr>
            <a:r>
              <a:rPr lang="hi-IN" sz="5500" b="1" u="sng" dirty="0">
                <a:solidFill>
                  <a:srgbClr val="0070C0"/>
                </a:solidFill>
              </a:rPr>
              <a:t>प्रो मार्शल </a:t>
            </a:r>
            <a:r>
              <a:rPr lang="hi-IN" sz="5500" b="1" dirty="0"/>
              <a:t>,”किसी वस्तु उपभोग से वंचित रहने की अपेक्षा  उपभोगता जो कीमत देने के  लिए तत्पर रहता है तथा  वास्तव  मे, जो कीमत  देता है , उसके अंतर  को ही `उपभोगता की बचत`  कहते हैं I’’</a:t>
            </a:r>
          </a:p>
          <a:p>
            <a:pPr>
              <a:lnSpc>
                <a:spcPct val="160000"/>
              </a:lnSpc>
            </a:pPr>
            <a:r>
              <a:rPr lang="hi-IN" sz="5500" b="1" dirty="0"/>
              <a:t> </a:t>
            </a:r>
            <a:r>
              <a:rPr lang="hi-IN" sz="5500" b="1" u="sng" dirty="0">
                <a:solidFill>
                  <a:srgbClr val="0070C0"/>
                </a:solidFill>
              </a:rPr>
              <a:t>प्रो. टोजिंग </a:t>
            </a:r>
            <a:r>
              <a:rPr lang="hi-IN" sz="5500" b="1" dirty="0"/>
              <a:t>“समस्त तुष्टिगुण  और समस्त विनिमय कीमत को मापने वाली राशियों  का अंतर को  उपभोगता की बचत`  कहते हैं I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hi-IN" sz="5500" b="1" u="sng" dirty="0">
                <a:solidFill>
                  <a:srgbClr val="0070C0"/>
                </a:solidFill>
              </a:rPr>
              <a:t>संक्षेप मे </a:t>
            </a:r>
            <a:r>
              <a:rPr lang="hi-IN" sz="5500" b="1" dirty="0"/>
              <a:t>–</a:t>
            </a:r>
          </a:p>
          <a:p>
            <a:pPr>
              <a:lnSpc>
                <a:spcPct val="160000"/>
              </a:lnSpc>
            </a:pPr>
            <a:r>
              <a:rPr lang="hi-IN" sz="5500" b="1" dirty="0"/>
              <a:t>उपभोगता की बचत = जो कीमत  हम देने को तैयार है – कीमत  जो वास्तव मे देते है </a:t>
            </a:r>
          </a:p>
          <a:p>
            <a:endParaRPr lang="hi-IN" dirty="0"/>
          </a:p>
        </p:txBody>
      </p:sp>
      <p:pic>
        <p:nvPicPr>
          <p:cNvPr id="7170" name="Picture 2" descr="Consumer Surplus Formula - Guide, Examples, How to Calculate">
            <a:extLst>
              <a:ext uri="{FF2B5EF4-FFF2-40B4-BE49-F238E27FC236}">
                <a16:creationId xmlns:a16="http://schemas.microsoft.com/office/drawing/2014/main" id="{910E912A-D5C9-42F0-8EDC-77A92B138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74957"/>
            <a:ext cx="11871703" cy="188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42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6304-D403-4667-AED3-07C2ECF3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925" y="396122"/>
            <a:ext cx="10888851" cy="1325563"/>
          </a:xfrm>
        </p:spPr>
        <p:txBody>
          <a:bodyPr/>
          <a:lstStyle/>
          <a:p>
            <a:r>
              <a:rPr lang="hi-IN" dirty="0">
                <a:solidFill>
                  <a:srgbClr val="FF0000"/>
                </a:solidFill>
              </a:rPr>
              <a:t>उपभोगता की बचत: मार्शल का दृष्टिकोण </a:t>
            </a:r>
            <a:endParaRPr lang="en-IN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3B51672-35CE-4C86-96F0-6062DDE4A1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45173"/>
              </p:ext>
            </p:extLst>
          </p:nvPr>
        </p:nvGraphicFramePr>
        <p:xfrm>
          <a:off x="838200" y="1866263"/>
          <a:ext cx="10515600" cy="416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2359824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3724389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6145900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57204401"/>
                    </a:ext>
                  </a:extLst>
                </a:gridCol>
              </a:tblGrid>
              <a:tr h="481576">
                <a:tc>
                  <a:txBody>
                    <a:bodyPr/>
                    <a:lstStyle/>
                    <a:p>
                      <a:r>
                        <a:rPr lang="hi-IN" dirty="0"/>
                        <a:t>सेबो की इकाइया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i-IN" dirty="0"/>
                        <a:t>जो कीमत  उपभोगता  देने को तैयार है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i-IN" dirty="0"/>
                        <a:t>बाजार की कीमत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i-IN" dirty="0"/>
                        <a:t>उपभोगता की बचत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607777"/>
                  </a:ext>
                </a:extLst>
              </a:tr>
              <a:tr h="481576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50-10=40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582261"/>
                  </a:ext>
                </a:extLst>
              </a:tr>
              <a:tr h="481576">
                <a:tc>
                  <a:txBody>
                    <a:bodyPr/>
                    <a:lstStyle/>
                    <a:p>
                      <a:r>
                        <a:rPr lang="en-IN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40-10=30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500424"/>
                  </a:ext>
                </a:extLst>
              </a:tr>
              <a:tr h="481576">
                <a:tc>
                  <a:txBody>
                    <a:bodyPr/>
                    <a:lstStyle/>
                    <a:p>
                      <a:r>
                        <a:rPr lang="en-I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30-10=20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596027"/>
                  </a:ext>
                </a:extLst>
              </a:tr>
              <a:tr h="481576">
                <a:tc>
                  <a:txBody>
                    <a:bodyPr/>
                    <a:lstStyle/>
                    <a:p>
                      <a:r>
                        <a:rPr lang="en-IN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25-10=15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0288"/>
                  </a:ext>
                </a:extLst>
              </a:tr>
              <a:tr h="481576">
                <a:tc>
                  <a:txBody>
                    <a:bodyPr/>
                    <a:lstStyle/>
                    <a:p>
                      <a:r>
                        <a:rPr lang="en-IN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20-10=10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67754"/>
                  </a:ext>
                </a:extLst>
              </a:tr>
              <a:tr h="481576">
                <a:tc>
                  <a:txBody>
                    <a:bodyPr/>
                    <a:lstStyle/>
                    <a:p>
                      <a:r>
                        <a:rPr lang="en-IN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10-10=0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776429"/>
                  </a:ext>
                </a:extLst>
              </a:tr>
              <a:tr h="481576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175-60=115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303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4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320F4-7E86-47CF-B0CF-F90E3B9B3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>
                <a:solidFill>
                  <a:srgbClr val="FF0000"/>
                </a:solidFill>
              </a:rPr>
              <a:t>रेखाचित्र द्वारा स्पष्टीकरण</a:t>
            </a:r>
            <a:endParaRPr lang="en-IN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onsumer's Surplus: Meaning and Measurement - Owlcation - Education">
            <a:extLst>
              <a:ext uri="{FF2B5EF4-FFF2-40B4-BE49-F238E27FC236}">
                <a16:creationId xmlns:a16="http://schemas.microsoft.com/office/drawing/2014/main" id="{2164D1AD-B02F-4A8B-B87C-1E1EC0EB18A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90688"/>
            <a:ext cx="5181600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erm Paper on Consumer Surplus | Goods | Economics">
            <a:extLst>
              <a:ext uri="{FF2B5EF4-FFF2-40B4-BE49-F238E27FC236}">
                <a16:creationId xmlns:a16="http://schemas.microsoft.com/office/drawing/2014/main" id="{5D270976-C1D7-4991-88D3-CAC20A11193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690688"/>
            <a:ext cx="4648200" cy="425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55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587EC-3531-4E4F-8B09-0F043A199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4800" b="1" dirty="0">
                <a:solidFill>
                  <a:srgbClr val="FF0000"/>
                </a:solidFill>
              </a:rPr>
              <a:t>उपभोगता की बचत: मान्यताए</a:t>
            </a:r>
            <a:endParaRPr lang="en-IN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1D3CF-2DA9-4310-AFFD-6AC19FB09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3600" dirty="0"/>
              <a:t>1 सीम</a:t>
            </a:r>
            <a:r>
              <a:rPr lang="en-IN" sz="3600" dirty="0"/>
              <a:t>I</a:t>
            </a:r>
            <a:r>
              <a:rPr lang="hi-IN" sz="3600" dirty="0"/>
              <a:t>न्त तुष्टिगुण ह्रास नियम की मान्यताए</a:t>
            </a:r>
          </a:p>
          <a:p>
            <a:r>
              <a:rPr lang="hi-IN" sz="3600" dirty="0"/>
              <a:t>2 मुद्रा  के सीमन्त तुष्टिगुण  का स्थिर होना </a:t>
            </a:r>
          </a:p>
          <a:p>
            <a:r>
              <a:rPr lang="hi-IN" sz="3600" dirty="0"/>
              <a:t>3 प्रत्येक वस्तु का अन्य वस्तुओं से पूर्ण स्वतंत्र होना </a:t>
            </a:r>
          </a:p>
          <a:p>
            <a:r>
              <a:rPr lang="hi-IN" sz="3600" dirty="0"/>
              <a:t>4 स्थानापन्न</a:t>
            </a:r>
            <a:r>
              <a:rPr lang="en-IN" sz="3600" dirty="0"/>
              <a:t> </a:t>
            </a:r>
            <a:r>
              <a:rPr lang="hi-IN" sz="3600" dirty="0"/>
              <a:t>वस्तु नहीं होती </a:t>
            </a:r>
          </a:p>
          <a:p>
            <a:r>
              <a:rPr lang="hi-IN" sz="3600" dirty="0"/>
              <a:t>5 आय, रुचि,फयेशन, आदि का प्रभाव न पड़ना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772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intel Indian Consumer | Mintel.com">
            <a:extLst>
              <a:ext uri="{FF2B5EF4-FFF2-40B4-BE49-F238E27FC236}">
                <a16:creationId xmlns:a16="http://schemas.microsoft.com/office/drawing/2014/main" id="{F2CCF287-F7B6-42EB-AB1F-C9F921D1C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69B91E6-E13B-4D42-ACBB-61BAAD70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1839" y="365125"/>
            <a:ext cx="8721969" cy="1325563"/>
          </a:xfrm>
        </p:spPr>
        <p:txBody>
          <a:bodyPr>
            <a:normAutofit fontScale="90000"/>
          </a:bodyPr>
          <a:lstStyle/>
          <a:p>
            <a:pPr algn="r"/>
            <a:r>
              <a:rPr lang="hi-IN" sz="5400" b="1" dirty="0">
                <a:solidFill>
                  <a:srgbClr val="FF0000"/>
                </a:solidFill>
              </a:rPr>
              <a:t>उपभोगता की बचत: आलोचनाये</a:t>
            </a:r>
            <a:endParaRPr lang="en-IN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4BC61-0F0F-48F8-BC41-8848DE006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504049"/>
            <a:ext cx="10515600" cy="12258111"/>
          </a:xfrm>
        </p:spPr>
        <p:txBody>
          <a:bodyPr/>
          <a:lstStyle/>
          <a:p>
            <a:r>
              <a:rPr lang="hi-IN" dirty="0">
                <a:solidFill>
                  <a:schemeClr val="bg1"/>
                </a:solidFill>
              </a:rPr>
              <a:t>1 उपभोगता की बचत की धारणा वैज्ञानिक नै हैं I</a:t>
            </a:r>
          </a:p>
          <a:p>
            <a:r>
              <a:rPr lang="hi-IN" dirty="0">
                <a:solidFill>
                  <a:schemeClr val="bg1"/>
                </a:solidFill>
              </a:rPr>
              <a:t>2 उपभोगता की बचत  का सिद्धांत  कल्पनिक हैंI</a:t>
            </a:r>
          </a:p>
          <a:p>
            <a:r>
              <a:rPr lang="hi-IN" dirty="0">
                <a:solidFill>
                  <a:schemeClr val="bg1"/>
                </a:solidFill>
              </a:rPr>
              <a:t>3जीवन रक्षक तथा अत्यंत विलासिताओ के साथ यह धारणा लागू नहीं होती I</a:t>
            </a:r>
          </a:p>
          <a:p>
            <a:r>
              <a:rPr lang="hi-IN" dirty="0">
                <a:solidFill>
                  <a:schemeClr val="bg1"/>
                </a:solidFill>
              </a:rPr>
              <a:t>4 उपभोगता को सम्पूर्ण माँग सारणी का ज्ञान न होना I</a:t>
            </a:r>
          </a:p>
          <a:p>
            <a:r>
              <a:rPr lang="hi-IN" dirty="0">
                <a:solidFill>
                  <a:schemeClr val="bg1"/>
                </a:solidFill>
              </a:rPr>
              <a:t>5 उपभोगता की बचत  परिवर्तंशील हैं I</a:t>
            </a:r>
          </a:p>
          <a:p>
            <a:r>
              <a:rPr lang="hi-IN" dirty="0">
                <a:solidFill>
                  <a:schemeClr val="bg1"/>
                </a:solidFill>
              </a:rPr>
              <a:t>6 उपभोगता की बचत का ठीक –ठीक मापन असंभव I 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51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AF039-8322-4C89-A413-1EC8537C9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उपभोगता की बचत :हिक्स का दृष्टिकोण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6EAB1-AE33-4C79-9199-D1FFC0898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/>
              <a:t>रेखाचित्र द्वारा स्पष्टीकरण</a:t>
            </a:r>
            <a:endParaRPr lang="en-IN" dirty="0"/>
          </a:p>
        </p:txBody>
      </p:sp>
      <p:pic>
        <p:nvPicPr>
          <p:cNvPr id="2050" name="Picture 2" descr="Term Paper on Consumer Surplus | Goods | Economics">
            <a:extLst>
              <a:ext uri="{FF2B5EF4-FFF2-40B4-BE49-F238E27FC236}">
                <a16:creationId xmlns:a16="http://schemas.microsoft.com/office/drawing/2014/main" id="{7873A052-D338-4CCA-97B2-1B38F9177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3052689"/>
            <a:ext cx="6029325" cy="344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41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ow to Build Your Savings and Increase Your Emergency Fund">
            <a:extLst>
              <a:ext uri="{FF2B5EF4-FFF2-40B4-BE49-F238E27FC236}">
                <a16:creationId xmlns:a16="http://schemas.microsoft.com/office/drawing/2014/main" id="{5A09BC45-1BBF-4BC1-A741-7B1375FE7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86" y="0"/>
            <a:ext cx="12073178" cy="686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CFEA3-8E89-4EB2-B37C-6A7EBBECA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5400" b="1" dirty="0">
                <a:solidFill>
                  <a:srgbClr val="FF0000"/>
                </a:solidFill>
              </a:rPr>
              <a:t>उपभोगता की बचत का महत्व </a:t>
            </a:r>
            <a:endParaRPr lang="en-IN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221CB-4920-4F5E-8010-2AA5A6C2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30833878" cy="10127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i-IN" dirty="0">
                <a:solidFill>
                  <a:srgbClr val="002060"/>
                </a:solidFill>
              </a:rPr>
              <a:t>सिद्धांतिक महत्व </a:t>
            </a:r>
          </a:p>
          <a:p>
            <a:pPr marL="514350" indent="-514350">
              <a:buAutoNum type="arabicPeriod"/>
            </a:pPr>
            <a:r>
              <a:rPr lang="hi-IN" dirty="0">
                <a:solidFill>
                  <a:srgbClr val="002060"/>
                </a:solidFill>
              </a:rPr>
              <a:t>कीमत एवं तुष्टिगुण का अंतर </a:t>
            </a:r>
          </a:p>
          <a:p>
            <a:pPr marL="514350" indent="-514350">
              <a:buAutoNum type="arabicPeriod"/>
            </a:pPr>
            <a:r>
              <a:rPr lang="hi-IN" dirty="0">
                <a:solidFill>
                  <a:srgbClr val="002060"/>
                </a:solidFill>
              </a:rPr>
              <a:t>वातावरण से प्राप्त लाभ का ज्ञान </a:t>
            </a:r>
          </a:p>
          <a:p>
            <a:pPr marL="0" indent="0">
              <a:buNone/>
            </a:pPr>
            <a:r>
              <a:rPr lang="hi-IN" dirty="0">
                <a:solidFill>
                  <a:srgbClr val="002060"/>
                </a:solidFill>
              </a:rPr>
              <a:t>व्यवहारिक महत्व</a:t>
            </a:r>
          </a:p>
          <a:p>
            <a:pPr marL="514350" indent="-514350">
              <a:buAutoNum type="arabicPeriod"/>
            </a:pPr>
            <a:r>
              <a:rPr lang="hi-IN" dirty="0">
                <a:solidFill>
                  <a:srgbClr val="002060"/>
                </a:solidFill>
              </a:rPr>
              <a:t>आर्थिक स्तर के तुलनात्मक अध्ययन में महत्व</a:t>
            </a:r>
          </a:p>
          <a:p>
            <a:pPr marL="514350" indent="-514350">
              <a:buAutoNum type="arabicPeriod"/>
            </a:pPr>
            <a:r>
              <a:rPr lang="hi-IN" dirty="0">
                <a:solidFill>
                  <a:srgbClr val="002060"/>
                </a:solidFill>
              </a:rPr>
              <a:t>एकाधिकरी के लिए महत्व </a:t>
            </a:r>
          </a:p>
          <a:p>
            <a:pPr marL="514350" indent="-514350">
              <a:buAutoNum type="arabicPeriod"/>
            </a:pPr>
            <a:r>
              <a:rPr lang="hi-IN" dirty="0">
                <a:solidFill>
                  <a:srgbClr val="002060"/>
                </a:solidFill>
              </a:rPr>
              <a:t>राजस्व  के क्षेत्र में महत्व </a:t>
            </a:r>
          </a:p>
          <a:p>
            <a:pPr marL="514350" indent="-514350">
              <a:buAutoNum type="arabicPeriod"/>
            </a:pPr>
            <a:r>
              <a:rPr lang="hi-IN" dirty="0">
                <a:solidFill>
                  <a:srgbClr val="002060"/>
                </a:solidFill>
              </a:rPr>
              <a:t> अन्तर्राष्ट्रीय व्यापार के लाभ मे महत्व </a:t>
            </a:r>
          </a:p>
          <a:p>
            <a:pPr marL="514350" indent="-514350">
              <a:buAutoNum type="arabicPeriod"/>
            </a:pPr>
            <a:r>
              <a:rPr lang="hi-IN" dirty="0">
                <a:solidFill>
                  <a:srgbClr val="002060"/>
                </a:solidFill>
              </a:rPr>
              <a:t>कल्याणकारी अर्थशास्त्र मे महत्व </a:t>
            </a:r>
          </a:p>
          <a:p>
            <a:pPr marL="0" indent="0">
              <a:buNone/>
            </a:pPr>
            <a:r>
              <a:rPr lang="hi-IN" dirty="0">
                <a:solidFill>
                  <a:srgbClr val="002060"/>
                </a:solidFill>
              </a:rPr>
              <a:t>  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770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423</Words>
  <Application>Microsoft Office PowerPoint</Application>
  <PresentationFormat>Widescreen</PresentationFormat>
  <Paragraphs>74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Office Theme</vt:lpstr>
      <vt:lpstr>उपभोगता की  बचत CONSUMER`S  SURPLUS</vt:lpstr>
      <vt:lpstr>अर्थ एवं परिभाषा</vt:lpstr>
      <vt:lpstr>परिभाषा</vt:lpstr>
      <vt:lpstr>उपभोगता की बचत: मार्शल का दृष्टिकोण </vt:lpstr>
      <vt:lpstr>रेखाचित्र द्वारा स्पष्टीकरण</vt:lpstr>
      <vt:lpstr>उपभोगता की बचत: मान्यताए</vt:lpstr>
      <vt:lpstr>उपभोगता की बचत: आलोचनाये</vt:lpstr>
      <vt:lpstr>उपभोगता की बचत :हिक्स का दृष्टिकोण </vt:lpstr>
      <vt:lpstr>उपभोगता की बचत का महत्व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उपभोगता की  बचत CONSUMER`S  SURPLUS</dc:title>
  <dc:creator>rashmiamit3015@gmail.com</dc:creator>
  <cp:lastModifiedBy>rashmiamit3015@gmail.com</cp:lastModifiedBy>
  <cp:revision>30</cp:revision>
  <dcterms:created xsi:type="dcterms:W3CDTF">2021-03-14T06:20:07Z</dcterms:created>
  <dcterms:modified xsi:type="dcterms:W3CDTF">2021-08-27T08:07:09Z</dcterms:modified>
</cp:coreProperties>
</file>