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3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shmiamit3015@gmail.com" userId="f6538f153e181808" providerId="LiveId" clId="{D873F350-4921-41E2-AC51-B182B680351D}"/>
    <pc:docChg chg="modSld">
      <pc:chgData name="rashmiamit3015@gmail.com" userId="f6538f153e181808" providerId="LiveId" clId="{D873F350-4921-41E2-AC51-B182B680351D}" dt="2021-08-27T08:05:21.884" v="3" actId="1038"/>
      <pc:docMkLst>
        <pc:docMk/>
      </pc:docMkLst>
      <pc:sldChg chg="modSp">
        <pc:chgData name="rashmiamit3015@gmail.com" userId="f6538f153e181808" providerId="LiveId" clId="{D873F350-4921-41E2-AC51-B182B680351D}" dt="2021-08-27T08:05:21.884" v="3" actId="1038"/>
        <pc:sldMkLst>
          <pc:docMk/>
          <pc:sldMk cId="1022688189" sldId="256"/>
        </pc:sldMkLst>
        <pc:picChg chg="mod">
          <ac:chgData name="rashmiamit3015@gmail.com" userId="f6538f153e181808" providerId="LiveId" clId="{D873F350-4921-41E2-AC51-B182B680351D}" dt="2021-08-27T08:05:21.884" v="3" actId="1038"/>
          <ac:picMkLst>
            <pc:docMk/>
            <pc:sldMk cId="1022688189" sldId="256"/>
            <ac:picMk id="4098" creationId="{0CEF0320-9F68-497D-8DEB-C65FE35DBA7D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B6FE7-EC99-4E01-9E65-90A2BF9BCB33}" type="datetimeFigureOut">
              <a:rPr lang="en-IN" smtClean="0"/>
              <a:t>27-08-2021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27E4C0-4A46-4E7C-9D4F-D005709D25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18341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27E4C0-4A46-4E7C-9D4F-D005709D25A6}" type="slidenum">
              <a:rPr lang="en-IN" smtClean="0"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13831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123F4-5C78-46E6-A50E-24C44BCEAE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61475D-725B-4E28-8865-5D2310619E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3166DD-A623-4E64-92B5-EF7FC1725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08AC9-7D58-4E92-AE1A-4D1A200BDDF2}" type="datetimeFigureOut">
              <a:rPr lang="en-IN" smtClean="0"/>
              <a:t>27-08-2021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996837-66F8-4489-BAAD-97DC3DA8F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69F671-AA37-4DD5-B572-C2663C1A3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72F4F-3E48-4776-8799-9B6DA6C75AC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13380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6D11E-6092-4F29-962C-0467B3672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EE492E-66A0-4E6C-A957-E537A34858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2B17DF-90B8-4F3E-8A7C-6A1E639A8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08AC9-7D58-4E92-AE1A-4D1A200BDDF2}" type="datetimeFigureOut">
              <a:rPr lang="en-IN" smtClean="0"/>
              <a:t>27-08-2021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AF3D37-A383-477A-9A8F-DF34629AC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9D0B29-C66A-4C49-82B5-1BEBA0CC1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72F4F-3E48-4776-8799-9B6DA6C75AC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83847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5FE46E6-39D9-49AC-AFAA-FD2FEB44DF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5D7748-10A2-490F-8E41-FACA381883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F33EAE-74CB-458E-B6E6-B04108881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08AC9-7D58-4E92-AE1A-4D1A200BDDF2}" type="datetimeFigureOut">
              <a:rPr lang="en-IN" smtClean="0"/>
              <a:t>27-08-2021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98F8EA-C86E-4030-9861-B82F6DEDD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9CAB36-A6BD-4416-8403-4DF3DDB0C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72F4F-3E48-4776-8799-9B6DA6C75AC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33855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319EE-5B0F-4EB2-B7BD-3211BE7BA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D6CD56-A9EA-4886-B545-F9B816A4B4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7A243D-6870-4366-BF30-ABED3FA13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08AC9-7D58-4E92-AE1A-4D1A200BDDF2}" type="datetimeFigureOut">
              <a:rPr lang="en-IN" smtClean="0"/>
              <a:t>27-08-2021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9F4AA7-1057-457F-9A12-48976D20D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0D16D3-01EF-4490-AD2B-7ADD54731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72F4F-3E48-4776-8799-9B6DA6C75AC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85002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CB950-A893-4FF3-BEBC-7EA9CDD44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B4D17C-63B2-495C-B046-C64C70CBD9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89968F-FC3E-4D78-B06A-ACE88E819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08AC9-7D58-4E92-AE1A-4D1A200BDDF2}" type="datetimeFigureOut">
              <a:rPr lang="en-IN" smtClean="0"/>
              <a:t>27-08-2021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AFBAA5-8635-4BB0-8443-6E7CDA7C5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4F0AB-937B-46C7-B9FF-9B0309A79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72F4F-3E48-4776-8799-9B6DA6C75AC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7311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5C6F2-3219-4E3D-989C-4DABEB9B3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28B4B9-D062-4FE3-A12B-504EAC2A71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5A4BA5-5C41-4E8A-B793-5A4B1DC83F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0BB2B2-6745-475B-9786-B995FE65E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08AC9-7D58-4E92-AE1A-4D1A200BDDF2}" type="datetimeFigureOut">
              <a:rPr lang="en-IN" smtClean="0"/>
              <a:t>27-08-2021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3D56AB-7A2D-4448-8EB9-EA4E7882F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6F7004-42F1-444F-8985-6C646808D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72F4F-3E48-4776-8799-9B6DA6C75AC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74660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08131-E5DF-4139-B475-784D50C21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B76C10-5FF5-4471-A78B-58621545A1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27239B-040A-4886-91E1-E54A4CAF0E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5E47BC-03AC-4F0F-8D81-25817861CB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103447-8E44-4638-A027-FBD7464259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CC36A7-F144-4CA1-BB1D-FA233EEF5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08AC9-7D58-4E92-AE1A-4D1A200BDDF2}" type="datetimeFigureOut">
              <a:rPr lang="en-IN" smtClean="0"/>
              <a:t>27-08-2021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BA035B9-F047-41D3-8379-C6F73BCEC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E6E6A1-2FA1-4C61-814C-DFC7C6F74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72F4F-3E48-4776-8799-9B6DA6C75AC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231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DDC36-DCFD-418D-B447-1D3713A22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653ABE-8133-42D2-BACC-D0A047F8E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08AC9-7D58-4E92-AE1A-4D1A200BDDF2}" type="datetimeFigureOut">
              <a:rPr lang="en-IN" smtClean="0"/>
              <a:t>27-08-2021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9D9D22-AC81-42F5-BE85-951F3145D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F8B633-E214-447D-99BC-8BF0186B3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72F4F-3E48-4776-8799-9B6DA6C75AC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37829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F6E7AA-B668-42FC-A1F9-9F63D6E31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08AC9-7D58-4E92-AE1A-4D1A200BDDF2}" type="datetimeFigureOut">
              <a:rPr lang="en-IN" smtClean="0"/>
              <a:t>27-08-2021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388805-13DD-40C4-BFCB-18C69DC64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3ECF02-BA43-406A-B574-EAEA2390B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72F4F-3E48-4776-8799-9B6DA6C75AC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16647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2AF1F-CB94-4ED0-8633-6F06E6194C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3FBBD0-1398-4850-AD70-C9EBB3278D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AED0B6-601F-41D6-8917-A4BA7E3055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4610C8-8590-4637-9B5F-EFB6B5308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08AC9-7D58-4E92-AE1A-4D1A200BDDF2}" type="datetimeFigureOut">
              <a:rPr lang="en-IN" smtClean="0"/>
              <a:t>27-08-2021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32F2D5-CE57-433D-8CA5-1AFAE0E7B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5FD24B-A38B-4F15-A30D-A758E0E79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72F4F-3E48-4776-8799-9B6DA6C75AC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62617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C4031-24A0-498F-933B-2A5461C0D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F7A8D5-2F5F-4C7B-8C11-42BACD6A04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F287EE-79CB-4DE4-BC58-D65BA35876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CC1A94-08FC-45CF-916E-0ADDBF744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08AC9-7D58-4E92-AE1A-4D1A200BDDF2}" type="datetimeFigureOut">
              <a:rPr lang="en-IN" smtClean="0"/>
              <a:t>27-08-2021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739E55-0966-483A-93E8-C3F0D420B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19A098-CAC9-4FC7-84E1-9234C0242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72F4F-3E48-4776-8799-9B6DA6C75AC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65841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14C8C4-2AB5-4DC1-9F42-A0784405A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16C1E2-C2EC-4291-8CFC-24B7A6FD48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9D6F82-F643-4D82-9B2A-8DF2531465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08AC9-7D58-4E92-AE1A-4D1A200BDDF2}" type="datetimeFigureOut">
              <a:rPr lang="en-IN" smtClean="0"/>
              <a:t>27-08-2021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F6F54F-A1F1-4312-87A3-C8FDA2B6E5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817457-38B2-44ED-92A2-6A8112495F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72F4F-3E48-4776-8799-9B6DA6C75AC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26486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ffect Of COVID-19 On Retail Industry In India Business Model And Consumer  Behaviour – Blogs | Bridgegap Consultants">
            <a:extLst>
              <a:ext uri="{FF2B5EF4-FFF2-40B4-BE49-F238E27FC236}">
                <a16:creationId xmlns:a16="http://schemas.microsoft.com/office/drawing/2014/main" id="{0CEF0320-9F68-497D-8DEB-C65FE35DBA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148" y="-253218"/>
            <a:ext cx="12526108" cy="7192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0640070-D658-4760-8608-34C2B0C34D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i-IN" b="1" dirty="0">
                <a:solidFill>
                  <a:srgbClr val="FF0000"/>
                </a:solidFill>
                <a:latin typeface="Algerian" panose="04020705040A02060702" pitchFamily="82" charset="0"/>
              </a:rPr>
              <a:t>उपभोगता की  बचत</a:t>
            </a:r>
            <a:br>
              <a:rPr lang="hi-IN" b="1" dirty="0">
                <a:solidFill>
                  <a:srgbClr val="FF0000"/>
                </a:solidFill>
                <a:latin typeface="Algerian" panose="04020705040A02060702" pitchFamily="82" charset="0"/>
              </a:rPr>
            </a:br>
            <a:r>
              <a:rPr lang="en-IN" b="1" dirty="0">
                <a:solidFill>
                  <a:srgbClr val="FF0000"/>
                </a:solidFill>
                <a:latin typeface="Algerian" panose="04020705040A02060702" pitchFamily="82" charset="0"/>
              </a:rPr>
              <a:t>CONSUMER`S  SURPLUS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562183-7BA5-44E2-8D09-01AE26DF01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67092" y="5735636"/>
            <a:ext cx="2924906" cy="1122363"/>
          </a:xfrm>
        </p:spPr>
        <p:txBody>
          <a:bodyPr>
            <a:normAutofit fontScale="70000" lnSpcReduction="20000"/>
          </a:bodyPr>
          <a:lstStyle/>
          <a:p>
            <a:r>
              <a:rPr lang="en-IN" dirty="0">
                <a:solidFill>
                  <a:srgbClr val="FF0000"/>
                </a:solidFill>
                <a:latin typeface="Algerian" panose="04020705040A02060702" pitchFamily="82" charset="0"/>
              </a:rPr>
              <a:t>PRESENTED BY </a:t>
            </a:r>
          </a:p>
          <a:p>
            <a:r>
              <a:rPr lang="en-IN" dirty="0">
                <a:solidFill>
                  <a:srgbClr val="FF0000"/>
                </a:solidFill>
                <a:latin typeface="Algerian" panose="04020705040A02060702" pitchFamily="82" charset="0"/>
              </a:rPr>
              <a:t>DR.RASHMI PANDEY</a:t>
            </a:r>
          </a:p>
          <a:p>
            <a:r>
              <a:rPr lang="en-IN" dirty="0">
                <a:solidFill>
                  <a:srgbClr val="FF0000"/>
                </a:solidFill>
                <a:latin typeface="Algerian" panose="04020705040A02060702" pitchFamily="82" charset="0"/>
              </a:rPr>
              <a:t>ASST.PROFESSOR ECONOMICS</a:t>
            </a:r>
          </a:p>
        </p:txBody>
      </p:sp>
    </p:spTree>
    <p:extLst>
      <p:ext uri="{BB962C8B-B14F-4D97-AF65-F5344CB8AC3E}">
        <p14:creationId xmlns:p14="http://schemas.microsoft.com/office/powerpoint/2010/main" val="1022688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09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Natural resource animated ppt">
            <a:extLst>
              <a:ext uri="{FF2B5EF4-FFF2-40B4-BE49-F238E27FC236}">
                <a16:creationId xmlns:a16="http://schemas.microsoft.com/office/drawing/2014/main" id="{8599C6B1-5DAB-4564-B610-5D7DF2270F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1" y="533400"/>
            <a:ext cx="9029700" cy="55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4267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F6B211F-0D93-4CB4-A5B2-9B1D88481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10220935" cy="1140863"/>
          </a:xfrm>
        </p:spPr>
        <p:txBody>
          <a:bodyPr>
            <a:normAutofit/>
          </a:bodyPr>
          <a:lstStyle/>
          <a:p>
            <a:pPr algn="ctr"/>
            <a:r>
              <a:rPr lang="hi-IN" sz="6000" b="1" dirty="0">
                <a:solidFill>
                  <a:srgbClr val="FF0000"/>
                </a:solidFill>
              </a:rPr>
              <a:t>अर्थ एवं परिभाषा</a:t>
            </a:r>
            <a:endParaRPr lang="en-IN" sz="6000" b="1" dirty="0">
              <a:solidFill>
                <a:srgbClr val="FF0000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460BFB-A3F3-4054-8041-ACED3C40F2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308" y="1598063"/>
            <a:ext cx="7637583" cy="4730262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70000"/>
              </a:lnSpc>
            </a:pPr>
            <a:r>
              <a:rPr lang="hi-IN" sz="3800" b="1" dirty="0"/>
              <a:t>उपभोगता किसी वस्तु या सेवा के उपभोग से वंचित रहने की अपेक्षा उस सेवा के लिए  जो मूल्य दे सकता है और जो मूल्य वास्तव  मे वह देता है , उन  दोनों  का अंतर ही `उपभोगता की बचत` हैं I</a:t>
            </a:r>
          </a:p>
          <a:p>
            <a:pPr>
              <a:lnSpc>
                <a:spcPct val="170000"/>
              </a:lnSpc>
            </a:pPr>
            <a:r>
              <a:rPr lang="hi-IN" sz="3800" b="1" dirty="0"/>
              <a:t>सिद्धांत की कल्पना सर्व प्रथम- 1844 मे आर.जे  ड्युपित ने किया</a:t>
            </a:r>
          </a:p>
          <a:p>
            <a:pPr>
              <a:lnSpc>
                <a:spcPct val="170000"/>
              </a:lnSpc>
            </a:pPr>
            <a:r>
              <a:rPr lang="hi-IN" sz="3800" b="1" dirty="0"/>
              <a:t>  1890 मे मार्शल ने प्रिंसिपल्स ऑफ़ इकोनॉमिक्स मे इसकी वैज्ञानिक व्याख्या की I</a:t>
            </a:r>
          </a:p>
          <a:p>
            <a:pPr>
              <a:lnSpc>
                <a:spcPct val="170000"/>
              </a:lnSpc>
            </a:pPr>
            <a:r>
              <a:rPr lang="hi-IN" sz="3800" b="1" dirty="0"/>
              <a:t>मार्शल के बाद प्रो. हिक्स इस विचार धारा को तटस्था वक्र  की सहायता से प्रस्तुत किया I</a:t>
            </a:r>
          </a:p>
          <a:p>
            <a:endParaRPr lang="en-IN" dirty="0"/>
          </a:p>
        </p:txBody>
      </p:sp>
      <p:pic>
        <p:nvPicPr>
          <p:cNvPr id="5124" name="Picture 4" descr="Consumer confidence dips to all-time low in July 2020 amid Corona crisis,  reveals RBI - The Financial Express">
            <a:extLst>
              <a:ext uri="{FF2B5EF4-FFF2-40B4-BE49-F238E27FC236}">
                <a16:creationId xmlns:a16="http://schemas.microsoft.com/office/drawing/2014/main" id="{428B17CA-5CBF-4045-B41F-A7A392610E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109" y="1670538"/>
            <a:ext cx="3710354" cy="4730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2775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AA726-1C17-4022-A7F7-AEAC9887E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0290"/>
          </a:xfrm>
        </p:spPr>
        <p:txBody>
          <a:bodyPr>
            <a:normAutofit fontScale="90000"/>
          </a:bodyPr>
          <a:lstStyle/>
          <a:p>
            <a:pPr algn="ctr"/>
            <a:r>
              <a:rPr lang="hi-IN" sz="6600" b="1" dirty="0">
                <a:solidFill>
                  <a:srgbClr val="FF0000"/>
                </a:solidFill>
              </a:rPr>
              <a:t>परिभाषा</a:t>
            </a:r>
            <a:endParaRPr lang="en-IN" sz="6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D5150E-4B3D-45F8-892E-1D0FBAF0C4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5417"/>
            <a:ext cx="10515600" cy="4009292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60000"/>
              </a:lnSpc>
            </a:pPr>
            <a:r>
              <a:rPr lang="hi-IN" sz="5500" b="1" u="sng" dirty="0">
                <a:solidFill>
                  <a:srgbClr val="0070C0"/>
                </a:solidFill>
              </a:rPr>
              <a:t>प्रो मार्शल </a:t>
            </a:r>
            <a:r>
              <a:rPr lang="hi-IN" sz="5500" b="1" dirty="0"/>
              <a:t>,”किसी वस्तु उपभोग से वंचित रहने की अपेक्षा  उपभोगता जो कीमत देने के  लिए तत्पर रहता है तथा  वास्तव  मे, जो कीमत  देता है , उसके अंतर  को ही `उपभोगता की बचत`  कहते हैं I’’</a:t>
            </a:r>
          </a:p>
          <a:p>
            <a:pPr>
              <a:lnSpc>
                <a:spcPct val="160000"/>
              </a:lnSpc>
            </a:pPr>
            <a:r>
              <a:rPr lang="hi-IN" sz="5500" b="1" dirty="0"/>
              <a:t> </a:t>
            </a:r>
            <a:r>
              <a:rPr lang="hi-IN" sz="5500" b="1" u="sng" dirty="0">
                <a:solidFill>
                  <a:srgbClr val="0070C0"/>
                </a:solidFill>
              </a:rPr>
              <a:t>प्रो. टोजिंग </a:t>
            </a:r>
            <a:r>
              <a:rPr lang="hi-IN" sz="5500" b="1" dirty="0"/>
              <a:t>“समस्त तुष्टिगुण  और समस्त विनिमय कीमत को मापने वाली राशियों  का अंतर को  उपभोगता की बचत`  कहते हैं I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hi-IN" sz="5500" b="1" u="sng" dirty="0">
                <a:solidFill>
                  <a:srgbClr val="0070C0"/>
                </a:solidFill>
              </a:rPr>
              <a:t>संक्षेप मे </a:t>
            </a:r>
            <a:r>
              <a:rPr lang="hi-IN" sz="5500" b="1" dirty="0"/>
              <a:t>–</a:t>
            </a:r>
          </a:p>
          <a:p>
            <a:pPr>
              <a:lnSpc>
                <a:spcPct val="160000"/>
              </a:lnSpc>
            </a:pPr>
            <a:r>
              <a:rPr lang="hi-IN" sz="5500" b="1" dirty="0"/>
              <a:t>उपभोगता की बचत = जो कीमत  हम देने को तैयार है – कीमत  जो वास्तव मे देते है </a:t>
            </a:r>
          </a:p>
          <a:p>
            <a:endParaRPr lang="hi-IN" dirty="0"/>
          </a:p>
        </p:txBody>
      </p:sp>
      <p:pic>
        <p:nvPicPr>
          <p:cNvPr id="7170" name="Picture 2" descr="Consumer Surplus Formula - Guide, Examples, How to Calculate">
            <a:extLst>
              <a:ext uri="{FF2B5EF4-FFF2-40B4-BE49-F238E27FC236}">
                <a16:creationId xmlns:a16="http://schemas.microsoft.com/office/drawing/2014/main" id="{910E912A-D5C9-42F0-8EDC-77A92B138D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74957"/>
            <a:ext cx="11871703" cy="1883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1428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26304-D403-4667-AED3-07C2ECF31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925" y="396122"/>
            <a:ext cx="10888851" cy="1325563"/>
          </a:xfrm>
        </p:spPr>
        <p:txBody>
          <a:bodyPr/>
          <a:lstStyle/>
          <a:p>
            <a:r>
              <a:rPr lang="hi-IN" dirty="0">
                <a:solidFill>
                  <a:srgbClr val="FF0000"/>
                </a:solidFill>
              </a:rPr>
              <a:t>उपभोगता की बचत: मार्शल का दृष्टिकोण </a:t>
            </a:r>
            <a:endParaRPr lang="en-IN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3B51672-35CE-4C86-96F0-6062DDE4A17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245173"/>
              </p:ext>
            </p:extLst>
          </p:nvPr>
        </p:nvGraphicFramePr>
        <p:xfrm>
          <a:off x="838200" y="1866263"/>
          <a:ext cx="10515600" cy="4169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12359824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37243897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26145900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657204401"/>
                    </a:ext>
                  </a:extLst>
                </a:gridCol>
              </a:tblGrid>
              <a:tr h="481576">
                <a:tc>
                  <a:txBody>
                    <a:bodyPr/>
                    <a:lstStyle/>
                    <a:p>
                      <a:r>
                        <a:rPr lang="hi-IN" dirty="0"/>
                        <a:t>सेबो की इकाइया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i-IN" dirty="0"/>
                        <a:t>जो कीमत  उपभोगता  देने को तैयार है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i-IN" dirty="0"/>
                        <a:t>बाजार की कीमत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i-IN" dirty="0"/>
                        <a:t>उपभोगता की बचत 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7607777"/>
                  </a:ext>
                </a:extLst>
              </a:tr>
              <a:tr h="481576">
                <a:tc>
                  <a:txBody>
                    <a:bodyPr/>
                    <a:lstStyle/>
                    <a:p>
                      <a:r>
                        <a:rPr lang="en-IN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50-10=40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5582261"/>
                  </a:ext>
                </a:extLst>
              </a:tr>
              <a:tr h="481576">
                <a:tc>
                  <a:txBody>
                    <a:bodyPr/>
                    <a:lstStyle/>
                    <a:p>
                      <a:r>
                        <a:rPr lang="en-IN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40-10=30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1500424"/>
                  </a:ext>
                </a:extLst>
              </a:tr>
              <a:tr h="481576">
                <a:tc>
                  <a:txBody>
                    <a:bodyPr/>
                    <a:lstStyle/>
                    <a:p>
                      <a:r>
                        <a:rPr lang="en-IN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30-10=20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3596027"/>
                  </a:ext>
                </a:extLst>
              </a:tr>
              <a:tr h="481576">
                <a:tc>
                  <a:txBody>
                    <a:bodyPr/>
                    <a:lstStyle/>
                    <a:p>
                      <a:r>
                        <a:rPr lang="en-IN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25-10=15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20288"/>
                  </a:ext>
                </a:extLst>
              </a:tr>
              <a:tr h="481576">
                <a:tc>
                  <a:txBody>
                    <a:bodyPr/>
                    <a:lstStyle/>
                    <a:p>
                      <a:r>
                        <a:rPr lang="en-IN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/>
                        <a:t>20-10=10</a:t>
                      </a:r>
                    </a:p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5167754"/>
                  </a:ext>
                </a:extLst>
              </a:tr>
              <a:tr h="481576">
                <a:tc>
                  <a:txBody>
                    <a:bodyPr/>
                    <a:lstStyle/>
                    <a:p>
                      <a:r>
                        <a:rPr lang="en-IN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10-10=0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1776429"/>
                  </a:ext>
                </a:extLst>
              </a:tr>
              <a:tr h="481576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175-60=115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23036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545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F320F4-7E86-47CF-B0CF-F90E3B9B3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b="1" dirty="0">
                <a:solidFill>
                  <a:srgbClr val="FF0000"/>
                </a:solidFill>
              </a:rPr>
              <a:t>रेखाचित्र द्वारा स्पष्टीकरण</a:t>
            </a:r>
            <a:endParaRPr lang="en-IN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Consumer's Surplus: Meaning and Measurement - Owlcation - Education">
            <a:extLst>
              <a:ext uri="{FF2B5EF4-FFF2-40B4-BE49-F238E27FC236}">
                <a16:creationId xmlns:a16="http://schemas.microsoft.com/office/drawing/2014/main" id="{2164D1AD-B02F-4A8B-B87C-1E1EC0EB18A7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90688"/>
            <a:ext cx="5181600" cy="448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Term Paper on Consumer Surplus | Goods | Economics">
            <a:extLst>
              <a:ext uri="{FF2B5EF4-FFF2-40B4-BE49-F238E27FC236}">
                <a16:creationId xmlns:a16="http://schemas.microsoft.com/office/drawing/2014/main" id="{5D270976-C1D7-4991-88D3-CAC20A111936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1690688"/>
            <a:ext cx="4648200" cy="4252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0558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587EC-3531-4E4F-8B09-0F043A199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i-IN" sz="4800" b="1" dirty="0">
                <a:solidFill>
                  <a:srgbClr val="FF0000"/>
                </a:solidFill>
              </a:rPr>
              <a:t>उपभोगता की बचत: मान्यताए</a:t>
            </a:r>
            <a:endParaRPr lang="en-IN" sz="4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81D3CF-2DA9-4310-AFFD-6AC19FB095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i-IN" sz="3600" dirty="0"/>
              <a:t>1 सीम</a:t>
            </a:r>
            <a:r>
              <a:rPr lang="en-IN" sz="3600" dirty="0"/>
              <a:t>I</a:t>
            </a:r>
            <a:r>
              <a:rPr lang="hi-IN" sz="3600" dirty="0"/>
              <a:t>न्त तुष्टिगुण ह्रास नियम की मान्यताए</a:t>
            </a:r>
          </a:p>
          <a:p>
            <a:r>
              <a:rPr lang="hi-IN" sz="3600" dirty="0"/>
              <a:t>2 मुद्रा  के सीमन्त तुष्टिगुण  का स्थिर होना </a:t>
            </a:r>
          </a:p>
          <a:p>
            <a:r>
              <a:rPr lang="hi-IN" sz="3600" dirty="0"/>
              <a:t>3 प्रत्येक वस्तु का अन्य वस्तुओं से पूर्ण स्वतंत्र होना </a:t>
            </a:r>
          </a:p>
          <a:p>
            <a:r>
              <a:rPr lang="hi-IN" sz="3600" dirty="0"/>
              <a:t>4 स्थानापन्न</a:t>
            </a:r>
            <a:r>
              <a:rPr lang="en-IN" sz="3600" dirty="0"/>
              <a:t> </a:t>
            </a:r>
            <a:r>
              <a:rPr lang="hi-IN" sz="3600" dirty="0"/>
              <a:t>वस्तु नहीं होती </a:t>
            </a:r>
          </a:p>
          <a:p>
            <a:r>
              <a:rPr lang="hi-IN" sz="3600" dirty="0"/>
              <a:t>5 आय, रुचि,फयेशन, आदि का प्रभाव न पड़ना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17729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5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9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23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27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Mintel Indian Consumer | Mintel.com">
            <a:extLst>
              <a:ext uri="{FF2B5EF4-FFF2-40B4-BE49-F238E27FC236}">
                <a16:creationId xmlns:a16="http://schemas.microsoft.com/office/drawing/2014/main" id="{F2CCF287-F7B6-42EB-AB1F-C9F921D1C3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69B91E6-E13B-4D42-ACBB-61BAAD704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1839" y="365125"/>
            <a:ext cx="8721969" cy="1325563"/>
          </a:xfrm>
        </p:spPr>
        <p:txBody>
          <a:bodyPr>
            <a:normAutofit fontScale="90000"/>
          </a:bodyPr>
          <a:lstStyle/>
          <a:p>
            <a:pPr algn="r"/>
            <a:r>
              <a:rPr lang="hi-IN" sz="5400" b="1" dirty="0">
                <a:solidFill>
                  <a:srgbClr val="FF0000"/>
                </a:solidFill>
              </a:rPr>
              <a:t>उपभोगता की बचत: आलोचनाये</a:t>
            </a:r>
            <a:endParaRPr lang="en-IN" sz="5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E4BC61-0F0F-48F8-BC41-8848DE0068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900" y="2504049"/>
            <a:ext cx="10515600" cy="12258111"/>
          </a:xfrm>
        </p:spPr>
        <p:txBody>
          <a:bodyPr/>
          <a:lstStyle/>
          <a:p>
            <a:r>
              <a:rPr lang="hi-IN" dirty="0">
                <a:solidFill>
                  <a:schemeClr val="bg1"/>
                </a:solidFill>
              </a:rPr>
              <a:t>1 उपभोगता की बचत की धारणा वैज्ञानिक नै हैं I</a:t>
            </a:r>
          </a:p>
          <a:p>
            <a:r>
              <a:rPr lang="hi-IN" dirty="0">
                <a:solidFill>
                  <a:schemeClr val="bg1"/>
                </a:solidFill>
              </a:rPr>
              <a:t>2 उपभोगता की बचत  का सिद्धांत  कल्पनिक हैंI</a:t>
            </a:r>
          </a:p>
          <a:p>
            <a:r>
              <a:rPr lang="hi-IN" dirty="0">
                <a:solidFill>
                  <a:schemeClr val="bg1"/>
                </a:solidFill>
              </a:rPr>
              <a:t>3जीवन रक्षक तथा अत्यंत विलासिताओ के साथ यह धारणा लागू नहीं होती I</a:t>
            </a:r>
          </a:p>
          <a:p>
            <a:r>
              <a:rPr lang="hi-IN" dirty="0">
                <a:solidFill>
                  <a:schemeClr val="bg1"/>
                </a:solidFill>
              </a:rPr>
              <a:t>4 उपभोगता को सम्पूर्ण माँग सारणी का ज्ञान न होना I</a:t>
            </a:r>
          </a:p>
          <a:p>
            <a:r>
              <a:rPr lang="hi-IN" dirty="0">
                <a:solidFill>
                  <a:schemeClr val="bg1"/>
                </a:solidFill>
              </a:rPr>
              <a:t>5 उपभोगता की बचत  परिवर्तंशील हैं I</a:t>
            </a:r>
          </a:p>
          <a:p>
            <a:r>
              <a:rPr lang="hi-IN" dirty="0">
                <a:solidFill>
                  <a:schemeClr val="bg1"/>
                </a:solidFill>
              </a:rPr>
              <a:t>6 उपभोगता की बचत का ठीक –ठीक मापन असंभव I </a:t>
            </a:r>
            <a:endParaRPr lang="en-IN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513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AF039-8322-4C89-A413-1EC8537C9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/>
              <a:t>उपभोगता की बचत :हिक्स का दृष्टिकोण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D6EAB1-AE33-4C79-9199-D1FFC0898B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i-IN" dirty="0"/>
              <a:t>रेखाचित्र द्वारा स्पष्टीकरण</a:t>
            </a:r>
            <a:endParaRPr lang="en-IN" dirty="0"/>
          </a:p>
        </p:txBody>
      </p:sp>
      <p:pic>
        <p:nvPicPr>
          <p:cNvPr id="2050" name="Picture 2" descr="Term Paper on Consumer Surplus | Goods | Economics">
            <a:extLst>
              <a:ext uri="{FF2B5EF4-FFF2-40B4-BE49-F238E27FC236}">
                <a16:creationId xmlns:a16="http://schemas.microsoft.com/office/drawing/2014/main" id="{7873A052-D338-4CCA-97B2-1B38F91772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7100" y="3052689"/>
            <a:ext cx="6029325" cy="3440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7412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ow to Build Your Savings and Increase Your Emergency Fund">
            <a:extLst>
              <a:ext uri="{FF2B5EF4-FFF2-40B4-BE49-F238E27FC236}">
                <a16:creationId xmlns:a16="http://schemas.microsoft.com/office/drawing/2014/main" id="{5A09BC45-1BBF-4BC1-A741-7B1375FE73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486" y="0"/>
            <a:ext cx="12073178" cy="6869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E3CFEA3-8E89-4EB2-B37C-6A7EBBECA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i-IN" sz="5400" b="1" dirty="0">
                <a:solidFill>
                  <a:srgbClr val="FF0000"/>
                </a:solidFill>
              </a:rPr>
              <a:t>उपभोगता की बचत का महत्व </a:t>
            </a:r>
            <a:endParaRPr lang="en-IN" sz="5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221CB-4920-4F5E-8010-2AA5A6C235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30833878" cy="101273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i-IN" dirty="0">
                <a:solidFill>
                  <a:srgbClr val="002060"/>
                </a:solidFill>
              </a:rPr>
              <a:t>सिद्धांतिक महत्व </a:t>
            </a:r>
          </a:p>
          <a:p>
            <a:pPr marL="514350" indent="-514350">
              <a:buAutoNum type="arabicPeriod"/>
            </a:pPr>
            <a:r>
              <a:rPr lang="hi-IN" dirty="0">
                <a:solidFill>
                  <a:srgbClr val="002060"/>
                </a:solidFill>
              </a:rPr>
              <a:t>कीमत एवं तुष्टिगुण का अंतर </a:t>
            </a:r>
          </a:p>
          <a:p>
            <a:pPr marL="514350" indent="-514350">
              <a:buAutoNum type="arabicPeriod"/>
            </a:pPr>
            <a:r>
              <a:rPr lang="hi-IN" dirty="0">
                <a:solidFill>
                  <a:srgbClr val="002060"/>
                </a:solidFill>
              </a:rPr>
              <a:t>वातावरण से प्राप्त लाभ का ज्ञान </a:t>
            </a:r>
          </a:p>
          <a:p>
            <a:pPr marL="0" indent="0">
              <a:buNone/>
            </a:pPr>
            <a:r>
              <a:rPr lang="hi-IN" dirty="0">
                <a:solidFill>
                  <a:srgbClr val="002060"/>
                </a:solidFill>
              </a:rPr>
              <a:t>व्यवहारिक महत्व</a:t>
            </a:r>
          </a:p>
          <a:p>
            <a:pPr marL="514350" indent="-514350">
              <a:buAutoNum type="arabicPeriod"/>
            </a:pPr>
            <a:r>
              <a:rPr lang="hi-IN" dirty="0">
                <a:solidFill>
                  <a:srgbClr val="002060"/>
                </a:solidFill>
              </a:rPr>
              <a:t>आर्थिक स्तर के तुलनात्मक अध्ययन में महत्व</a:t>
            </a:r>
          </a:p>
          <a:p>
            <a:pPr marL="514350" indent="-514350">
              <a:buAutoNum type="arabicPeriod"/>
            </a:pPr>
            <a:r>
              <a:rPr lang="hi-IN" dirty="0">
                <a:solidFill>
                  <a:srgbClr val="002060"/>
                </a:solidFill>
              </a:rPr>
              <a:t>एकाधिकरी के लिए महत्व </a:t>
            </a:r>
          </a:p>
          <a:p>
            <a:pPr marL="514350" indent="-514350">
              <a:buAutoNum type="arabicPeriod"/>
            </a:pPr>
            <a:r>
              <a:rPr lang="hi-IN" dirty="0">
                <a:solidFill>
                  <a:srgbClr val="002060"/>
                </a:solidFill>
              </a:rPr>
              <a:t>राजस्व  के क्षेत्र में महत्व </a:t>
            </a:r>
          </a:p>
          <a:p>
            <a:pPr marL="514350" indent="-514350">
              <a:buAutoNum type="arabicPeriod"/>
            </a:pPr>
            <a:r>
              <a:rPr lang="hi-IN" dirty="0">
                <a:solidFill>
                  <a:srgbClr val="002060"/>
                </a:solidFill>
              </a:rPr>
              <a:t> अन्तर्राष्ट्रीय व्यापार के लाभ मे महत्व </a:t>
            </a:r>
          </a:p>
          <a:p>
            <a:pPr marL="514350" indent="-514350">
              <a:buAutoNum type="arabicPeriod"/>
            </a:pPr>
            <a:r>
              <a:rPr lang="hi-IN" dirty="0">
                <a:solidFill>
                  <a:srgbClr val="002060"/>
                </a:solidFill>
              </a:rPr>
              <a:t>कल्याणकारी अर्थशास्त्र मे महत्व </a:t>
            </a:r>
          </a:p>
          <a:p>
            <a:pPr marL="0" indent="0">
              <a:buNone/>
            </a:pPr>
            <a:r>
              <a:rPr lang="hi-IN" dirty="0">
                <a:solidFill>
                  <a:srgbClr val="002060"/>
                </a:solidFill>
              </a:rPr>
              <a:t>   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27706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423</Words>
  <Application>Microsoft Office PowerPoint</Application>
  <PresentationFormat>Widescreen</PresentationFormat>
  <Paragraphs>74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Algerian</vt:lpstr>
      <vt:lpstr>Arial</vt:lpstr>
      <vt:lpstr>Calibri</vt:lpstr>
      <vt:lpstr>Calibri Light</vt:lpstr>
      <vt:lpstr>Office Theme</vt:lpstr>
      <vt:lpstr>उपभोगता की  बचत CONSUMER`S  SURPLUS</vt:lpstr>
      <vt:lpstr>अर्थ एवं परिभाषा</vt:lpstr>
      <vt:lpstr>परिभाषा</vt:lpstr>
      <vt:lpstr>उपभोगता की बचत: मार्शल का दृष्टिकोण </vt:lpstr>
      <vt:lpstr>रेखाचित्र द्वारा स्पष्टीकरण</vt:lpstr>
      <vt:lpstr>उपभोगता की बचत: मान्यताए</vt:lpstr>
      <vt:lpstr>उपभोगता की बचत: आलोचनाये</vt:lpstr>
      <vt:lpstr>उपभोगता की बचत :हिक्स का दृष्टिकोण </vt:lpstr>
      <vt:lpstr>उपभोगता की बचत का महत्व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उपभोगता की  बचत CONSUMER`S  SURPLUS</dc:title>
  <dc:creator>rashmiamit3015@gmail.com</dc:creator>
  <cp:lastModifiedBy>rashmiamit3015@gmail.com</cp:lastModifiedBy>
  <cp:revision>30</cp:revision>
  <dcterms:created xsi:type="dcterms:W3CDTF">2021-03-14T06:20:07Z</dcterms:created>
  <dcterms:modified xsi:type="dcterms:W3CDTF">2021-08-27T08:07:09Z</dcterms:modified>
</cp:coreProperties>
</file>